
<file path=[Content_Types].xml><?xml version="1.0" encoding="utf-8"?>
<Types xmlns="http://schemas.openxmlformats.org/package/2006/content-types"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Default Extension="emf" ContentType="image/x-emf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9.xml" ContentType="application/vnd.openxmlformats-officedocument.presentationml.notesSlide+xml"/>
  <Override PartName="/ppt/slides/slide5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notesSlides/notesSlide12.xml" ContentType="application/vnd.openxmlformats-officedocument.presentationml.notesSlide+xml"/>
  <Default Extension="jpeg" ContentType="image/jpeg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17.xml" ContentType="application/vnd.openxmlformats-officedocument.presentationml.notesSlide+xml"/>
  <Override PartName="/ppt/slides/slide6.xml" ContentType="application/vnd.openxmlformats-officedocument.presentationml.slide+xml"/>
  <Override PartName="/ppt/embeddings/oleObject1.bin" ContentType="application/vnd.openxmlformats-officedocument.oleObject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notesSlides/notesSlide6.xml" ContentType="application/vnd.openxmlformats-officedocument.presentationml.notesSlide+xml"/>
  <Default Extension="gif" ContentType="image/gif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notesSlides/notesSlide14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removePersonalInfoOnSave="1" saveSubsetFonts="1">
  <p:sldMasterIdLst>
    <p:sldMasterId id="2147483648" r:id="rId1"/>
  </p:sldMasterIdLst>
  <p:notesMasterIdLst>
    <p:notesMasterId r:id="rId19"/>
  </p:notesMasterIdLst>
  <p:sldIdLst>
    <p:sldId id="259" r:id="rId2"/>
    <p:sldId id="344" r:id="rId3"/>
    <p:sldId id="345" r:id="rId4"/>
    <p:sldId id="346" r:id="rId5"/>
    <p:sldId id="347" r:id="rId6"/>
    <p:sldId id="348" r:id="rId7"/>
    <p:sldId id="358" r:id="rId8"/>
    <p:sldId id="363" r:id="rId9"/>
    <p:sldId id="360" r:id="rId10"/>
    <p:sldId id="352" r:id="rId11"/>
    <p:sldId id="361" r:id="rId12"/>
    <p:sldId id="351" r:id="rId13"/>
    <p:sldId id="362" r:id="rId14"/>
    <p:sldId id="353" r:id="rId15"/>
    <p:sldId id="354" r:id="rId16"/>
    <p:sldId id="356" r:id="rId17"/>
    <p:sldId id="357" r:id="rId1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598" autoAdjust="0"/>
    <p:restoredTop sz="75514" autoAdjust="0"/>
  </p:normalViewPr>
  <p:slideViewPr>
    <p:cSldViewPr>
      <p:cViewPr varScale="1">
        <p:scale>
          <a:sx n="52" d="100"/>
          <a:sy n="52" d="100"/>
        </p:scale>
        <p:origin x="-1112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AEC09A-23DA-4BA6-BB40-4A8CD3FDFF61}" type="datetimeFigureOut">
              <a:rPr lang="en-US" smtClean="0"/>
              <a:pPr/>
              <a:t>12/11/10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D29A9-8737-43BC-8485-F6B5ECF3C5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 eaLnBrk="1" hangingPunct="1"/>
            <a:r>
              <a:rPr lang="en-US" dirty="0" smtClean="0"/>
              <a:t>Why</a:t>
            </a:r>
            <a:r>
              <a:rPr lang="en-US" baseline="0" dirty="0" smtClean="0"/>
              <a:t> I’m qualified to speak to this topic:</a:t>
            </a:r>
          </a:p>
          <a:p>
            <a:pPr marL="228600" indent="-228600" eaLnBrk="1" hangingPunct="1">
              <a:buFontTx/>
              <a:buChar char="-"/>
            </a:pPr>
            <a:r>
              <a:rPr lang="en-US" baseline="0" dirty="0" smtClean="0"/>
              <a:t>I write threat models for a living.</a:t>
            </a:r>
          </a:p>
          <a:p>
            <a:pPr marL="228600" indent="-228600" eaLnBrk="1" hangingPunct="1">
              <a:buFontTx/>
              <a:buChar char="-"/>
            </a:pPr>
            <a:r>
              <a:rPr lang="en-US" baseline="0" dirty="0" smtClean="0"/>
              <a:t>I’m the lead developer and half of the brain trust for Trike, an open source threat modeling tool and methodology. </a:t>
            </a:r>
          </a:p>
          <a:p>
            <a:pPr marL="228600" indent="-228600" eaLnBrk="1" hangingPunct="1">
              <a:buFontTx/>
              <a:buChar char="-"/>
            </a:pPr>
            <a:r>
              <a:rPr lang="en-US" baseline="0" dirty="0" smtClean="0"/>
              <a:t>I’ve been doing threat modeling, and working on threat modeling methodologies, since 2001.</a:t>
            </a:r>
          </a:p>
          <a:p>
            <a:pPr marL="228600" indent="-228600" eaLnBrk="1" hangingPunct="1">
              <a:buFontTx/>
              <a:buChar char="-"/>
            </a:pPr>
            <a:r>
              <a:rPr lang="en-US" baseline="0" dirty="0" smtClean="0"/>
              <a:t>I’ve mentored many experienced and inexperienced threat modelers, and reviewed many threat models.</a:t>
            </a:r>
          </a:p>
          <a:p>
            <a:pPr marL="228600" indent="-228600" eaLnBrk="1" hangingPunct="1">
              <a:buFontTx/>
              <a:buChar char="-"/>
            </a:pPr>
            <a:endParaRPr lang="en-US" baseline="0" dirty="0" smtClean="0"/>
          </a:p>
          <a:p>
            <a:pPr marL="228600" indent="-228600" eaLnBrk="1" hangingPunct="1">
              <a:buFontTx/>
              <a:buNone/>
            </a:pPr>
            <a:r>
              <a:rPr lang="en-US" baseline="0" dirty="0" smtClean="0"/>
              <a:t>This is a detailed how to talk.  You’ll walk out of here being able to do the basics of HAZOP analysis.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D29A9-8737-43BC-8485-F6B5ECF3C51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D29A9-8737-43BC-8485-F6B5ECF3C51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D29A9-8737-43BC-8485-F6B5ECF3C51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D29A9-8737-43BC-8485-F6B5ECF3C51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D29A9-8737-43BC-8485-F6B5ECF3C51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D29A9-8737-43BC-8485-F6B5ECF3C51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D29A9-8737-43BC-8485-F6B5ECF3C51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Have a plan for how you</a:t>
            </a:r>
            <a:r>
              <a:rPr lang="en-US" baseline="0" dirty="0" smtClean="0"/>
              <a:t> will use the results before you create them, so that you don’t do more work than necessary creating results.</a:t>
            </a:r>
          </a:p>
          <a:p>
            <a:r>
              <a:rPr lang="en-US" baseline="0" dirty="0" smtClean="0"/>
              <a:t> </a:t>
            </a:r>
            <a:br>
              <a:rPr lang="en-US" baseline="0" dirty="0" smtClean="0"/>
            </a:br>
            <a:r>
              <a:rPr lang="en-US" baseline="0" dirty="0" smtClean="0"/>
              <a:t>Mitigate design flaws while you can.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D29A9-8737-43BC-8485-F6B5ECF3C51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D29A9-8737-43BC-8485-F6B5ECF3C51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dirty="0" smtClean="0"/>
              <a:t>Leaf</a:t>
            </a:r>
            <a:r>
              <a:rPr lang="en-US" baseline="0" dirty="0" smtClean="0"/>
              <a:t> nodes are all you can mitigate anyway.</a:t>
            </a:r>
          </a:p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D29A9-8737-43BC-8485-F6B5ECF3C51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D29A9-8737-43BC-8485-F6B5ECF3C51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D29A9-8737-43BC-8485-F6B5ECF3C51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D29A9-8737-43BC-8485-F6B5ECF3C51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There’s a whole</a:t>
            </a:r>
            <a:r>
              <a:rPr lang="en-US" baseline="0" dirty="0" smtClean="0"/>
              <a:t> slide about using the results, coming up later.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D29A9-8737-43BC-8485-F6B5ECF3C51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D29A9-8737-43BC-8485-F6B5ECF3C51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Yes,</a:t>
            </a:r>
            <a:r>
              <a:rPr lang="en-US" baseline="0" dirty="0" smtClean="0"/>
              <a:t> this is a rather old example.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D29A9-8737-43BC-8485-F6B5ECF3C51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D29A9-8737-43BC-8485-F6B5ECF3C51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646C4-468C-40F0-9F32-2AB39EE8AEC3}" type="datetimeFigureOut">
              <a:rPr lang="en-US" smtClean="0"/>
              <a:pPr/>
              <a:t>12/11/10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0A9B-5778-4162-85C7-BCB133550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646C4-468C-40F0-9F32-2AB39EE8AEC3}" type="datetimeFigureOut">
              <a:rPr lang="en-US" smtClean="0"/>
              <a:pPr/>
              <a:t>12/11/10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0A9B-5778-4162-85C7-BCB133550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646C4-468C-40F0-9F32-2AB39EE8AEC3}" type="datetimeFigureOut">
              <a:rPr lang="en-US" smtClean="0"/>
              <a:pPr/>
              <a:t>12/11/10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0A9B-5778-4162-85C7-BCB133550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646C4-468C-40F0-9F32-2AB39EE8AEC3}" type="datetimeFigureOut">
              <a:rPr lang="en-US" smtClean="0"/>
              <a:pPr/>
              <a:t>12/11/10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0A9B-5778-4162-85C7-BCB133550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646C4-468C-40F0-9F32-2AB39EE8AEC3}" type="datetimeFigureOut">
              <a:rPr lang="en-US" smtClean="0"/>
              <a:pPr/>
              <a:t>12/11/10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0A9B-5778-4162-85C7-BCB133550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646C4-468C-40F0-9F32-2AB39EE8AEC3}" type="datetimeFigureOut">
              <a:rPr lang="en-US" smtClean="0"/>
              <a:pPr/>
              <a:t>12/11/10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0A9B-5778-4162-85C7-BCB133550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646C4-468C-40F0-9F32-2AB39EE8AEC3}" type="datetimeFigureOut">
              <a:rPr lang="en-US" smtClean="0"/>
              <a:pPr/>
              <a:t>12/11/10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0A9B-5778-4162-85C7-BCB133550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646C4-468C-40F0-9F32-2AB39EE8AEC3}" type="datetimeFigureOut">
              <a:rPr lang="en-US" smtClean="0"/>
              <a:pPr/>
              <a:t>12/11/10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0A9B-5778-4162-85C7-BCB133550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646C4-468C-40F0-9F32-2AB39EE8AEC3}" type="datetimeFigureOut">
              <a:rPr lang="en-US" smtClean="0"/>
              <a:pPr/>
              <a:t>12/11/10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0A9B-5778-4162-85C7-BCB133550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646C4-468C-40F0-9F32-2AB39EE8AEC3}" type="datetimeFigureOut">
              <a:rPr lang="en-US" smtClean="0"/>
              <a:pPr/>
              <a:t>12/11/10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0A9B-5778-4162-85C7-BCB133550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646C4-468C-40F0-9F32-2AB39EE8AEC3}" type="datetimeFigureOut">
              <a:rPr lang="en-US" smtClean="0"/>
              <a:pPr/>
              <a:t>12/11/10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0A9B-5778-4162-85C7-BCB133550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646C4-468C-40F0-9F32-2AB39EE8AEC3}" type="datetimeFigureOut">
              <a:rPr lang="en-US" smtClean="0"/>
              <a:pPr/>
              <a:t>12/11/10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80A9B-5778-4162-85C7-BCB13355038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F:\Sales and Marketing\Logo\Stach &amp; Liu - Logo.gif"/>
          <p:cNvPicPr>
            <a:picLocks noChangeAspect="1" noChangeArrowheads="1"/>
          </p:cNvPicPr>
          <p:nvPr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457200" y="6355080"/>
            <a:ext cx="1687766" cy="27432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trike-devel@lists.sourceforge.net" TargetMode="External"/><Relationship Id="rId4" Type="http://schemas.openxmlformats.org/officeDocument/2006/relationships/hyperlink" Target="http://www.octotrike.org/" TargetMode="External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ctotrike.org/" TargetMode="External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oleObject1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4038600"/>
            <a:ext cx="6131292" cy="160020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2392362"/>
          </a:xfrm>
        </p:spPr>
        <p:txBody>
          <a:bodyPr anchor="b">
            <a:noAutofit/>
          </a:bodyPr>
          <a:lstStyle/>
          <a:p>
            <a:pPr algn="l"/>
            <a:r>
              <a:rPr lang="en-US" sz="5000" dirty="0" smtClean="0">
                <a:latin typeface="Futura Std Book" pitchFamily="34" charset="0"/>
              </a:rPr>
              <a:t/>
            </a:r>
            <a:br>
              <a:rPr lang="en-US" sz="5000" dirty="0" smtClean="0">
                <a:latin typeface="Futura Std Book" pitchFamily="34" charset="0"/>
              </a:rPr>
            </a:br>
            <a:r>
              <a:rPr lang="en-US" sz="5400" dirty="0" smtClean="0"/>
              <a:t>HAZOP Analysis </a:t>
            </a:r>
            <a:endParaRPr lang="en-US" sz="4000" dirty="0">
              <a:latin typeface="Futura Std Boo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457200" y="2697162"/>
            <a:ext cx="82296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2000" dirty="0" smtClean="0"/>
              <a:t>Using This Funky Spreadsheet I Made in My Back Yard</a:t>
            </a:r>
            <a:endParaRPr lang="en-US" sz="2000" dirty="0">
              <a:solidFill>
                <a:srgbClr val="808080"/>
              </a:solidFill>
              <a:latin typeface="Futura Std Medium" pitchFamily="34" charset="0"/>
              <a:ea typeface="+mj-ea"/>
              <a:cs typeface="+mj-cs"/>
            </a:endParaRP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457200" y="3001962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dirty="0" smtClean="0">
                <a:solidFill>
                  <a:srgbClr val="808080"/>
                </a:solidFill>
                <a:latin typeface="Futura Std Light" pitchFamily="34" charset="0"/>
                <a:ea typeface="+mj-ea"/>
                <a:cs typeface="+mj-cs"/>
              </a:rPr>
              <a:t>Brenda Larcom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dirty="0" smtClean="0">
                <a:solidFill>
                  <a:srgbClr val="808080"/>
                </a:solidFill>
                <a:latin typeface="Futura Std Light" pitchFamily="34" charset="0"/>
                <a:ea typeface="+mj-ea"/>
                <a:cs typeface="+mj-cs"/>
              </a:rPr>
              <a:t>2010-12-11</a:t>
            </a:r>
            <a:endParaRPr kumimoji="0" lang="en-US" sz="1400" b="1" i="0" u="none" strike="noStrike" kern="1200" cap="none" normalizeH="0" noProof="0" dirty="0" smtClean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Futura Std Ligh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 anchor="b">
            <a:noAutofit/>
          </a:bodyPr>
          <a:lstStyle/>
          <a:p>
            <a:pPr algn="l"/>
            <a:r>
              <a:rPr lang="en-US" sz="5000" dirty="0" smtClean="0">
                <a:latin typeface="Futura Std Book" pitchFamily="34" charset="0"/>
              </a:rPr>
              <a:t>How – Varying a Step</a:t>
            </a:r>
            <a:endParaRPr lang="en-US" sz="5000" dirty="0">
              <a:latin typeface="Futura Std Book" pitchFamily="34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49243-86AC-4612-A7CA-1C2A9AFF4DA9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2514600"/>
            <a:ext cx="73152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Pick a step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Pick an element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Actor, Action, Object, or Condition? </a:t>
            </a:r>
            <a:r>
              <a:rPr lang="en-US" sz="1400" dirty="0" smtClean="0">
                <a:solidFill>
                  <a:schemeClr val="accent2"/>
                </a:solidFill>
                <a:latin typeface="Futura Std Light" pitchFamily="34" charset="0"/>
              </a:rPr>
              <a:t>(Use Case Details M)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Pick a guide word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NO, AS WELL AS, PART OF, OTHER THAN, MORE, LESS, BEFORE, AFTER </a:t>
            </a:r>
            <a:r>
              <a:rPr lang="en-US" sz="1400" dirty="0" smtClean="0">
                <a:solidFill>
                  <a:schemeClr val="accent2"/>
                </a:solidFill>
                <a:latin typeface="Futura Std Light" pitchFamily="34" charset="0"/>
              </a:rPr>
              <a:t>(Use Case Details N)</a:t>
            </a:r>
            <a:endParaRPr lang="en-US" sz="2400" dirty="0" smtClean="0">
              <a:solidFill>
                <a:schemeClr val="accent2"/>
              </a:solidFill>
              <a:latin typeface="Futura Std Light" pitchFamily="34" charset="0"/>
              <a:cs typeface="AngsanaUPC" pitchFamily="18" charset="-34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Figure out what this variation means, if anything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Document all meanings</a:t>
            </a:r>
            <a:r>
              <a:rPr lang="en-US" sz="1400" dirty="0" smtClean="0">
                <a:solidFill>
                  <a:schemeClr val="accent2"/>
                </a:solidFill>
                <a:latin typeface="Futura Std Light" pitchFamily="34" charset="0"/>
              </a:rPr>
              <a:t> (Use Case Details O and P)</a:t>
            </a:r>
          </a:p>
          <a:p>
            <a:pPr marL="685800" lvl="1" indent="-228600">
              <a:buFont typeface="Arial" pitchFamily="34" charset="0"/>
              <a:buChar char="•"/>
            </a:pPr>
            <a:endParaRPr lang="en-US" sz="1400" dirty="0" smtClean="0">
              <a:latin typeface="Futura Std Light" pitchFamily="34" charset="0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Productivity tips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Vary elements in the same order each time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Apply guide words in the same order each time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Vary depth-first (all guide words for one element, then all for the next element) 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828800" y="1524000"/>
            <a:ext cx="61722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noProof="0" dirty="0" smtClean="0">
                <a:solidFill>
                  <a:srgbClr val="808080"/>
                </a:solidFill>
                <a:latin typeface="Futura Std Light" pitchFamily="34" charset="0"/>
                <a:ea typeface="+mj-ea"/>
                <a:cs typeface="+mj-cs"/>
              </a:rPr>
              <a:t>I assembled all that stuff.  How do I get started?</a:t>
            </a:r>
            <a:endParaRPr kumimoji="0" lang="en-US" sz="2000" b="0" i="0" u="none" strike="noStrike" kern="1200" cap="none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Futura Std Ligh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 anchor="b">
            <a:noAutofit/>
          </a:bodyPr>
          <a:lstStyle/>
          <a:p>
            <a:pPr algn="l"/>
            <a:r>
              <a:rPr lang="en-US" sz="5000" dirty="0" smtClean="0">
                <a:latin typeface="Futura Std Book" pitchFamily="34" charset="0"/>
              </a:rPr>
              <a:t>What – Example Variation</a:t>
            </a:r>
            <a:endParaRPr lang="en-US" sz="5000" dirty="0">
              <a:latin typeface="Futura Std Book" pitchFamily="34" charset="0"/>
            </a:endParaRPr>
          </a:p>
        </p:txBody>
      </p:sp>
      <p:sp>
        <p:nvSpPr>
          <p:cNvPr id="11" name="Slide Number Placeholder 1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449243-86AC-4612-A7CA-1C2A9AFF4DA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1828800" y="1524000"/>
            <a:ext cx="48768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2000" dirty="0" smtClean="0">
                <a:solidFill>
                  <a:srgbClr val="808080"/>
                </a:solidFill>
                <a:latin typeface="Futura Std Light" pitchFamily="34" charset="0"/>
              </a:rPr>
              <a:t>How should varying a step turn out?</a:t>
            </a:r>
            <a:endParaRPr lang="en-US" sz="2000" dirty="0">
              <a:solidFill>
                <a:srgbClr val="808080"/>
              </a:solidFill>
              <a:latin typeface="Futura Std Light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2438400"/>
            <a:ext cx="8393207" cy="3200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 anchor="b">
            <a:noAutofit/>
          </a:bodyPr>
          <a:lstStyle/>
          <a:p>
            <a:pPr algn="l"/>
            <a:r>
              <a:rPr lang="en-US" sz="5000" dirty="0" smtClean="0">
                <a:latin typeface="Futura Std Book" pitchFamily="34" charset="0"/>
              </a:rPr>
              <a:t>How – Analyzing a Variation</a:t>
            </a:r>
            <a:endParaRPr lang="en-US" sz="5000" dirty="0">
              <a:latin typeface="Futura Std Book" pitchFamily="34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49243-86AC-4612-A7CA-1C2A9AFF4DA9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2514600"/>
            <a:ext cx="73152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Can this variation help an attacker?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Decide separately for each security objective </a:t>
            </a:r>
            <a:r>
              <a:rPr lang="en-US" sz="1400" dirty="0" smtClean="0">
                <a:solidFill>
                  <a:schemeClr val="accent2"/>
                </a:solidFill>
                <a:latin typeface="Futura Std Light" pitchFamily="34" charset="0"/>
              </a:rPr>
              <a:t>(Use Case Details Q-AC)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If the variation can help an attacker, can an attacker* cause or influence it? </a:t>
            </a:r>
            <a:r>
              <a:rPr lang="en-US" sz="1400" dirty="0" smtClean="0">
                <a:solidFill>
                  <a:schemeClr val="accent2"/>
                </a:solidFill>
                <a:latin typeface="Futura Std Light" pitchFamily="34" charset="0"/>
              </a:rPr>
              <a:t>(Use Case Details AD-AE)</a:t>
            </a:r>
            <a:endParaRPr lang="en-US" sz="2400" dirty="0" smtClean="0">
              <a:latin typeface="Futura Std Light" pitchFamily="34" charset="0"/>
              <a:cs typeface="AngsanaUPC" pitchFamily="18" charset="-34"/>
            </a:endParaRPr>
          </a:p>
          <a:p>
            <a:pPr marL="685800" lvl="1" indent="-228600">
              <a:buFont typeface="Arial" pitchFamily="34" charset="0"/>
              <a:buChar char="•"/>
            </a:pPr>
            <a:endParaRPr lang="en-US" sz="1400" dirty="0" smtClean="0">
              <a:latin typeface="Futura Std Light" pitchFamily="34" charset="0"/>
            </a:endParaRPr>
          </a:p>
          <a:p>
            <a:pPr marL="228600" indent="-228600"/>
            <a:r>
              <a:rPr lang="en-US" sz="1400" dirty="0" smtClean="0">
                <a:latin typeface="Futura Std Light" pitchFamily="34" charset="0"/>
              </a:rPr>
              <a:t>* Not necessarily the same attacker.  Assume collaboration!</a:t>
            </a:r>
          </a:p>
          <a:p>
            <a:pPr marL="228600" indent="-228600"/>
            <a:endParaRPr lang="en-US" sz="1400" dirty="0" smtClean="0">
              <a:latin typeface="Futura Std Light" pitchFamily="34" charset="0"/>
            </a:endParaRPr>
          </a:p>
          <a:p>
            <a:pPr marL="228600" indent="-228600"/>
            <a:endParaRPr lang="en-US" sz="1400" dirty="0" smtClean="0">
              <a:latin typeface="Futura Std Light" pitchFamily="34" charset="0"/>
            </a:endParaRPr>
          </a:p>
          <a:p>
            <a:pPr marL="228600" indent="-228600"/>
            <a:endParaRPr lang="en-US" sz="1400" dirty="0" smtClean="0">
              <a:latin typeface="Futura Std Light" pitchFamily="34" charset="0"/>
            </a:endParaRPr>
          </a:p>
          <a:p>
            <a:pPr marL="228600" indent="-228600"/>
            <a:endParaRPr lang="en-US" sz="1400" dirty="0" smtClean="0">
              <a:latin typeface="Futura Std Light" pitchFamily="34" charset="0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Productivity tips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Finish all variations for a step (maybe even use case) before analyzing variations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828800" y="1524000"/>
            <a:ext cx="64770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 smtClean="0">
                <a:solidFill>
                  <a:srgbClr val="808080"/>
                </a:solidFill>
                <a:latin typeface="Futura Std Light" pitchFamily="34" charset="0"/>
                <a:ea typeface="+mj-ea"/>
                <a:cs typeface="+mj-cs"/>
              </a:rPr>
              <a:t>I’ve got a variation.  Now what?</a:t>
            </a:r>
            <a:endParaRPr kumimoji="0" lang="en-US" sz="2000" b="0" i="0" u="none" strike="noStrike" kern="1200" cap="none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Futura Std Ligh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 anchor="b">
            <a:noAutofit/>
          </a:bodyPr>
          <a:lstStyle/>
          <a:p>
            <a:pPr algn="l"/>
            <a:r>
              <a:rPr lang="en-US" sz="5000" dirty="0" smtClean="0">
                <a:latin typeface="Futura Std Book" pitchFamily="34" charset="0"/>
              </a:rPr>
              <a:t>What – Example Analysis</a:t>
            </a:r>
            <a:endParaRPr lang="en-US" sz="5000" dirty="0">
              <a:latin typeface="Futura Std Book" pitchFamily="34" charset="0"/>
            </a:endParaRPr>
          </a:p>
        </p:txBody>
      </p:sp>
      <p:sp>
        <p:nvSpPr>
          <p:cNvPr id="11" name="Slide Number Placeholder 1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449243-86AC-4612-A7CA-1C2A9AFF4DA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1828800" y="1524000"/>
            <a:ext cx="54864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2000" dirty="0" smtClean="0">
                <a:solidFill>
                  <a:srgbClr val="808080"/>
                </a:solidFill>
                <a:latin typeface="Futura Std Light" pitchFamily="34" charset="0"/>
              </a:rPr>
              <a:t>How should analyzing a variation turn out?</a:t>
            </a:r>
            <a:endParaRPr lang="en-US" sz="2000" dirty="0">
              <a:solidFill>
                <a:srgbClr val="808080"/>
              </a:solidFill>
              <a:latin typeface="Futura Std Light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362200"/>
            <a:ext cx="8200077" cy="2895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 anchor="b">
            <a:noAutofit/>
          </a:bodyPr>
          <a:lstStyle/>
          <a:p>
            <a:pPr algn="l"/>
            <a:r>
              <a:rPr lang="en-US" sz="5000" dirty="0" smtClean="0">
                <a:latin typeface="Futura Std Book" pitchFamily="34" charset="0"/>
              </a:rPr>
              <a:t>How – Shortcuts</a:t>
            </a:r>
            <a:endParaRPr lang="en-US" sz="5000" dirty="0">
              <a:latin typeface="Futura Std Book" pitchFamily="34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49243-86AC-4612-A7CA-1C2A9AFF4DA9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2514600"/>
            <a:ext cx="73152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Factor common portions of use cases out into a separate use case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Don’t document variations that won’t get you anything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Variations that are equivalent to earlier variations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Variations you know are not helpful to an attacker, or not controllable by an attacker*</a:t>
            </a:r>
          </a:p>
          <a:p>
            <a:pPr marL="228600" lvl="0" indent="-228600">
              <a:buFont typeface="Arial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Futura Std Light" pitchFamily="34" charset="0"/>
                <a:cs typeface="AngsanaUPC" pitchFamily="18" charset="-34"/>
              </a:rPr>
              <a:t>Claim that variations you know are pure implementation issues are not attacker-influenced</a:t>
            </a:r>
          </a:p>
          <a:p>
            <a:pPr marL="228600" indent="-228600"/>
            <a:endParaRPr lang="en-US" sz="1400" dirty="0" smtClean="0">
              <a:latin typeface="Futura Std Light" pitchFamily="34" charset="0"/>
            </a:endParaRPr>
          </a:p>
          <a:p>
            <a:pPr marL="228600" indent="-228600"/>
            <a:r>
              <a:rPr lang="en-US" sz="1400" dirty="0" smtClean="0">
                <a:latin typeface="Futura Std Light" pitchFamily="34" charset="0"/>
              </a:rPr>
              <a:t>* This has a reviewability penalty and may cause you to miss issues; do 3-10 use cases before you try it.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828800" y="1524000"/>
            <a:ext cx="54864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noProof="0" dirty="0" smtClean="0">
                <a:solidFill>
                  <a:srgbClr val="808080"/>
                </a:solidFill>
                <a:latin typeface="Futura Std Light" pitchFamily="34" charset="0"/>
                <a:ea typeface="+mj-ea"/>
                <a:cs typeface="+mj-cs"/>
              </a:rPr>
              <a:t>Isn’t that going to be awfully repetitive?</a:t>
            </a:r>
            <a:endParaRPr kumimoji="0" lang="en-US" sz="2000" b="0" i="0" u="none" strike="noStrike" kern="1200" cap="none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Futura Std Ligh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 anchor="b">
            <a:noAutofit/>
          </a:bodyPr>
          <a:lstStyle/>
          <a:p>
            <a:pPr algn="l"/>
            <a:r>
              <a:rPr lang="en-US" sz="5000" dirty="0" smtClean="0">
                <a:latin typeface="Futura Std Book" pitchFamily="34" charset="0"/>
              </a:rPr>
              <a:t>How – Reviewing </a:t>
            </a:r>
            <a:endParaRPr lang="en-US" sz="5000" dirty="0">
              <a:latin typeface="Futura Std Book" pitchFamily="34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49243-86AC-4612-A7CA-1C2A9AFF4DA9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2514600"/>
            <a:ext cx="73152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Refresh your memory of the security objectives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Are variations that appear clear and meaningful?</a:t>
            </a:r>
          </a:p>
          <a:p>
            <a:pPr marL="228600" lvl="1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Do all interesting variations appear?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After you have reviewed 6-12 models, save time by checking this last</a:t>
            </a:r>
            <a:endParaRPr lang="en-US" sz="2400" dirty="0" smtClean="0">
              <a:latin typeface="Futura Std Light" pitchFamily="34" charset="0"/>
              <a:cs typeface="AngsanaUPC" pitchFamily="18" charset="-34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Are variations that appear analyzed correctly?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828800" y="1524000"/>
            <a:ext cx="64770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2000" dirty="0" smtClean="0">
                <a:solidFill>
                  <a:srgbClr val="808080"/>
                </a:solidFill>
                <a:latin typeface="Futura Std Light" pitchFamily="34" charset="0"/>
              </a:rPr>
              <a:t>My minion just showed up with a first draft.  Now what?</a:t>
            </a:r>
            <a:endParaRPr lang="en-US" sz="2000" dirty="0">
              <a:solidFill>
                <a:srgbClr val="808080"/>
              </a:solidFill>
              <a:latin typeface="Futura Std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 anchor="b">
            <a:noAutofit/>
          </a:bodyPr>
          <a:lstStyle/>
          <a:p>
            <a:pPr algn="l"/>
            <a:r>
              <a:rPr lang="en-US" sz="5000" dirty="0" smtClean="0">
                <a:latin typeface="Futura Std Book" pitchFamily="34" charset="0"/>
              </a:rPr>
              <a:t>How – Using the Results</a:t>
            </a:r>
            <a:endParaRPr lang="en-US" sz="5000" dirty="0">
              <a:latin typeface="Futura Std Book" pitchFamily="34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49243-86AC-4612-A7CA-1C2A9AFF4DA9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2514600"/>
            <a:ext cx="7315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Plan and prioritize mitigations </a:t>
            </a:r>
            <a:r>
              <a:rPr lang="en-US" sz="1400" dirty="0" smtClean="0">
                <a:solidFill>
                  <a:schemeClr val="accent2"/>
                </a:solidFill>
                <a:latin typeface="Futura Std Light" pitchFamily="34" charset="0"/>
              </a:rPr>
              <a:t>(Use Case Details AF-AI)</a:t>
            </a:r>
            <a:endParaRPr lang="en-US" sz="1400" dirty="0" smtClean="0">
              <a:latin typeface="Futura Std Light" pitchFamily="34" charset="0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Plan implementation reviews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Security code reviews </a:t>
            </a:r>
            <a:r>
              <a:rPr lang="en-US" sz="1400" dirty="0" smtClean="0">
                <a:solidFill>
                  <a:schemeClr val="accent2"/>
                </a:solidFill>
                <a:latin typeface="Futura Std Light" pitchFamily="34" charset="0"/>
              </a:rPr>
              <a:t>(Use Case Details some from AE, some from AG)</a:t>
            </a:r>
            <a:endParaRPr lang="en-US" sz="1400" dirty="0" smtClean="0">
              <a:latin typeface="Futura Std Light" pitchFamily="34" charset="0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Security test coverage </a:t>
            </a:r>
            <a:r>
              <a:rPr lang="en-US" sz="1400" dirty="0" smtClean="0">
                <a:solidFill>
                  <a:schemeClr val="accent2"/>
                </a:solidFill>
                <a:latin typeface="Futura Std Light" pitchFamily="34" charset="0"/>
              </a:rPr>
              <a:t>(Use Case Details some from AG)</a:t>
            </a:r>
            <a:endParaRPr lang="en-US" sz="1400" dirty="0" smtClean="0">
              <a:latin typeface="Futura Std Light" pitchFamily="34" charset="0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Penetration tests </a:t>
            </a:r>
            <a:r>
              <a:rPr lang="en-US" sz="1400" dirty="0" smtClean="0">
                <a:solidFill>
                  <a:schemeClr val="accent2"/>
                </a:solidFill>
                <a:latin typeface="Futura Std Light" pitchFamily="34" charset="0"/>
              </a:rPr>
              <a:t>(Use Case Details AD-AE, some from AF-AI)</a:t>
            </a:r>
            <a:endParaRPr lang="en-US" sz="1400" dirty="0" smtClean="0">
              <a:latin typeface="Futura Std Light" pitchFamily="34" charset="0"/>
            </a:endParaRP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828800" y="1524000"/>
            <a:ext cx="57912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 smtClean="0">
                <a:solidFill>
                  <a:srgbClr val="808080"/>
                </a:solidFill>
                <a:latin typeface="Futura Std Light" pitchFamily="34" charset="0"/>
                <a:ea typeface="+mj-ea"/>
                <a:cs typeface="+mj-cs"/>
              </a:rPr>
              <a:t>Dude, that’s a lot of data.</a:t>
            </a:r>
            <a:endParaRPr kumimoji="0" lang="en-US" sz="2000" b="0" i="0" u="none" strike="noStrike" kern="1200" cap="none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Futura Std Ligh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 anchor="b">
            <a:noAutofit/>
          </a:bodyPr>
          <a:lstStyle/>
          <a:p>
            <a:pPr algn="l"/>
            <a:r>
              <a:rPr lang="en-US" sz="5000" dirty="0" smtClean="0">
                <a:latin typeface="Futura Std Book" pitchFamily="34" charset="0"/>
              </a:rPr>
              <a:t>Who – Contacts and Credits</a:t>
            </a:r>
            <a:endParaRPr lang="en-US" sz="5000" dirty="0">
              <a:latin typeface="Futura Std Book" pitchFamily="34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49243-86AC-4612-A7CA-1C2A9AFF4DA9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2514600"/>
            <a:ext cx="7315200" cy="3539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  <a:hlinkClick r:id="rId3"/>
              </a:rPr>
              <a:t>trike-devel@lists.sourceforge.net</a:t>
            </a:r>
            <a:endParaRPr lang="en-US" sz="2400" dirty="0" smtClean="0">
              <a:latin typeface="Futura Std Light" pitchFamily="34" charset="0"/>
              <a:cs typeface="AngsanaUPC" pitchFamily="18" charset="-34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  <a:hlinkClick r:id="rId4"/>
              </a:rPr>
              <a:t>http://www.octotrike.org/</a:t>
            </a:r>
            <a:endParaRPr lang="en-US" sz="2400" dirty="0" smtClean="0">
              <a:latin typeface="Futura Std Light" pitchFamily="34" charset="0"/>
              <a:cs typeface="AngsanaUPC" pitchFamily="18" charset="-34"/>
            </a:endParaRPr>
          </a:p>
          <a:p>
            <a:pPr marL="228600" indent="-228600"/>
            <a:endParaRPr lang="en-US" sz="2400" dirty="0" smtClean="0">
              <a:latin typeface="Futura Std Light" pitchFamily="34" charset="0"/>
              <a:cs typeface="AngsanaUPC" pitchFamily="18" charset="-34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Trike team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Brenda Larcom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Eleanor Saitta</a:t>
            </a:r>
            <a:endParaRPr lang="en-US" sz="2400" dirty="0" smtClean="0">
              <a:latin typeface="Futura Std Light" pitchFamily="34" charset="0"/>
              <a:cs typeface="AngsanaUPC" pitchFamily="18" charset="-34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Academics who extended HAZOP for security, notably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err="1" smtClean="0">
                <a:latin typeface="Futura Std Light" pitchFamily="34" charset="0"/>
              </a:rPr>
              <a:t>Thitima</a:t>
            </a:r>
            <a:r>
              <a:rPr lang="en-US" sz="1400" dirty="0" smtClean="0">
                <a:latin typeface="Futura Std Light" pitchFamily="34" charset="0"/>
              </a:rPr>
              <a:t> </a:t>
            </a:r>
            <a:r>
              <a:rPr lang="en-US" sz="1400" dirty="0" err="1" smtClean="0">
                <a:latin typeface="Futura Std Light" pitchFamily="34" charset="0"/>
              </a:rPr>
              <a:t>Srivatanakul</a:t>
            </a:r>
            <a:r>
              <a:rPr lang="en-US" sz="1400" dirty="0" smtClean="0">
                <a:latin typeface="Futura Std Light" pitchFamily="34" charset="0"/>
              </a:rPr>
              <a:t>, John A. Clark and Fiona Polack from University of York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Our open-source-friendly employer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Stach &amp; Liu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828800" y="1524000"/>
            <a:ext cx="54864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noProof="0" dirty="0" smtClean="0">
                <a:solidFill>
                  <a:srgbClr val="808080"/>
                </a:solidFill>
                <a:latin typeface="Futura Std Light" pitchFamily="34" charset="0"/>
                <a:ea typeface="+mj-ea"/>
                <a:cs typeface="+mj-cs"/>
              </a:rPr>
              <a:t>Where shall I send gin &amp; tonics?</a:t>
            </a:r>
            <a:endParaRPr kumimoji="0" lang="en-US" sz="2000" b="0" i="0" u="none" strike="noStrike" kern="1200" cap="none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Futura Std Ligh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 anchor="b">
            <a:noAutofit/>
          </a:bodyPr>
          <a:lstStyle/>
          <a:p>
            <a:pPr algn="l"/>
            <a:r>
              <a:rPr lang="en-US" sz="5000" dirty="0" smtClean="0">
                <a:latin typeface="Futura Std Book" pitchFamily="34" charset="0"/>
              </a:rPr>
              <a:t>What – Overview</a:t>
            </a:r>
            <a:endParaRPr lang="en-US" sz="5000" dirty="0">
              <a:latin typeface="Futura Std Book" pitchFamily="34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49243-86AC-4612-A7CA-1C2A9AFF4DA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2514600"/>
            <a:ext cx="73152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HAZOP = Hazardous Operations</a:t>
            </a:r>
          </a:p>
          <a:p>
            <a:pPr marL="228600" indent="-228600">
              <a:buFont typeface="Arial" pitchFamily="34" charset="0"/>
              <a:buChar char="•"/>
            </a:pPr>
            <a:endParaRPr lang="en-US" sz="2400" dirty="0" smtClean="0">
              <a:latin typeface="Futura Std Light" pitchFamily="34" charset="0"/>
              <a:cs typeface="AngsanaUPC" pitchFamily="18" charset="-34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Systematic method for identifying which variations in a process need to be mitigated for safety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Repurposed for security</a:t>
            </a:r>
          </a:p>
          <a:p>
            <a:pPr marL="228600" indent="-228600"/>
            <a:endParaRPr lang="en-US" sz="2400" dirty="0" smtClean="0">
              <a:latin typeface="Futura Std Light" pitchFamily="34" charset="0"/>
              <a:cs typeface="AngsanaUPC" pitchFamily="18" charset="-34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Partially replaces threat and attack trees 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HAZOP analysis results include threat tree leaf nodes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828800" y="1524000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noProof="0" dirty="0" smtClean="0">
                <a:solidFill>
                  <a:srgbClr val="808080"/>
                </a:solidFill>
                <a:latin typeface="Futura Std Light" pitchFamily="34" charset="0"/>
                <a:ea typeface="+mj-ea"/>
                <a:cs typeface="+mj-cs"/>
              </a:rPr>
              <a:t>What is HAZOP analysis?</a:t>
            </a:r>
            <a:endParaRPr kumimoji="0" lang="en-US" sz="2000" b="0" i="0" u="none" strike="noStrike" kern="1200" cap="none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Futura Std Ligh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 anchor="b">
            <a:noAutofit/>
          </a:bodyPr>
          <a:lstStyle/>
          <a:p>
            <a:pPr algn="l"/>
            <a:r>
              <a:rPr lang="en-US" sz="5000" dirty="0" smtClean="0">
                <a:latin typeface="Futura Std Book" pitchFamily="34" charset="0"/>
              </a:rPr>
              <a:t>What – Fair Warning</a:t>
            </a:r>
            <a:endParaRPr lang="en-US" sz="5000" dirty="0">
              <a:latin typeface="Futura Std Book" pitchFamily="34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49243-86AC-4612-A7CA-1C2A9AFF4DA9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2514600"/>
            <a:ext cx="73152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Very complicated spreadsheet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All formulas, no macros</a:t>
            </a:r>
            <a:endParaRPr lang="en-US" sz="2400" dirty="0" smtClean="0">
              <a:latin typeface="Futura Std Light" pitchFamily="34" charset="0"/>
              <a:cs typeface="AngsanaUPC" pitchFamily="18" charset="-34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Incomplete compatibility testing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Mac OS X with Excel 2008: Known good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Windows with Excel: Working, but ugly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err="1" smtClean="0">
                <a:latin typeface="Futura Std Light" pitchFamily="34" charset="0"/>
              </a:rPr>
              <a:t>OpenOffice</a:t>
            </a:r>
            <a:r>
              <a:rPr lang="en-US" sz="1400" dirty="0" smtClean="0">
                <a:latin typeface="Futura Std Light" pitchFamily="34" charset="0"/>
              </a:rPr>
              <a:t> and others: Please report back if you try it</a:t>
            </a:r>
          </a:p>
          <a:p>
            <a:pPr marL="228600" lvl="1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No help yet</a:t>
            </a:r>
          </a:p>
          <a:p>
            <a:pPr marL="228600" lvl="1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Performance issues</a:t>
            </a:r>
          </a:p>
          <a:p>
            <a:pPr marL="228600" lvl="1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Recent complete rewrite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828800" y="1524000"/>
            <a:ext cx="52578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noProof="0" dirty="0" smtClean="0">
                <a:solidFill>
                  <a:srgbClr val="808080"/>
                </a:solidFill>
                <a:latin typeface="Futura Std Light" pitchFamily="34" charset="0"/>
                <a:ea typeface="+mj-ea"/>
                <a:cs typeface="+mj-cs"/>
              </a:rPr>
              <a:t>What do </a:t>
            </a:r>
            <a:r>
              <a:rPr lang="en-US" sz="2000" noProof="0" dirty="0" err="1" smtClean="0">
                <a:solidFill>
                  <a:srgbClr val="808080"/>
                </a:solidFill>
                <a:latin typeface="Futura Std Light" pitchFamily="34" charset="0"/>
                <a:ea typeface="+mj-ea"/>
                <a:cs typeface="+mj-cs"/>
              </a:rPr>
              <a:t>y</a:t>
            </a:r>
            <a:r>
              <a:rPr lang="en-US" sz="2000" dirty="0" err="1" smtClean="0">
                <a:solidFill>
                  <a:srgbClr val="808080"/>
                </a:solidFill>
                <a:latin typeface="Futura Std Light" pitchFamily="34" charset="0"/>
                <a:ea typeface="+mj-ea"/>
                <a:cs typeface="+mj-cs"/>
              </a:rPr>
              <a:t>ou</a:t>
            </a:r>
            <a:r>
              <a:rPr lang="en-US" sz="2000" dirty="0" smtClean="0">
                <a:solidFill>
                  <a:srgbClr val="808080"/>
                </a:solidFill>
                <a:latin typeface="Futura Std Light" pitchFamily="34" charset="0"/>
                <a:ea typeface="+mj-ea"/>
                <a:cs typeface="+mj-cs"/>
              </a:rPr>
              <a:t> mean, “in your back yard”</a:t>
            </a:r>
            <a:r>
              <a:rPr lang="en-US" sz="2000" noProof="0" dirty="0" smtClean="0">
                <a:solidFill>
                  <a:srgbClr val="808080"/>
                </a:solidFill>
                <a:latin typeface="Futura Std Light" pitchFamily="34" charset="0"/>
                <a:ea typeface="+mj-ea"/>
                <a:cs typeface="+mj-cs"/>
              </a:rPr>
              <a:t>?</a:t>
            </a:r>
            <a:endParaRPr kumimoji="0" lang="en-US" sz="2000" b="0" i="0" u="none" strike="noStrike" kern="1200" cap="none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Futura Std Ligh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 anchor="b">
            <a:noAutofit/>
          </a:bodyPr>
          <a:lstStyle/>
          <a:p>
            <a:pPr algn="l"/>
            <a:r>
              <a:rPr lang="en-US" sz="5000" dirty="0" smtClean="0">
                <a:latin typeface="Futura Std Book" pitchFamily="34" charset="0"/>
              </a:rPr>
              <a:t>Where</a:t>
            </a:r>
            <a:endParaRPr lang="en-US" sz="5000" dirty="0">
              <a:latin typeface="Futura Std Book" pitchFamily="34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49243-86AC-4612-A7CA-1C2A9AFF4DA9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2514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  <a:hlinkClick r:id="rId3"/>
              </a:rPr>
              <a:t>http://www.octotrike.org/</a:t>
            </a:r>
            <a:endParaRPr lang="en-US" sz="2400" dirty="0" smtClean="0">
              <a:latin typeface="Futura Std Light" pitchFamily="34" charset="0"/>
              <a:cs typeface="AngsanaUPC" pitchFamily="18" charset="-34"/>
            </a:endParaRP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828800" y="1524000"/>
            <a:ext cx="59436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noProof="0" dirty="0" smtClean="0">
                <a:solidFill>
                  <a:srgbClr val="808080"/>
                </a:solidFill>
                <a:latin typeface="Futura Std Light" pitchFamily="34" charset="0"/>
                <a:ea typeface="+mj-ea"/>
                <a:cs typeface="+mj-cs"/>
              </a:rPr>
              <a:t>I want it </a:t>
            </a:r>
            <a:r>
              <a:rPr lang="en-US" sz="2000" dirty="0" smtClean="0">
                <a:solidFill>
                  <a:srgbClr val="808080"/>
                </a:solidFill>
                <a:latin typeface="Futura Std Light" pitchFamily="34" charset="0"/>
                <a:ea typeface="+mj-ea"/>
                <a:cs typeface="+mj-cs"/>
              </a:rPr>
              <a:t>now</a:t>
            </a:r>
            <a:r>
              <a:rPr lang="en-US" sz="2000" noProof="0" dirty="0" smtClean="0">
                <a:solidFill>
                  <a:srgbClr val="808080"/>
                </a:solidFill>
                <a:latin typeface="Futura Std Light" pitchFamily="34" charset="0"/>
                <a:ea typeface="+mj-ea"/>
                <a:cs typeface="+mj-cs"/>
              </a:rPr>
              <a:t> so I can play with it while </a:t>
            </a:r>
            <a:r>
              <a:rPr lang="en-US" sz="2000" dirty="0" smtClean="0">
                <a:solidFill>
                  <a:srgbClr val="808080"/>
                </a:solidFill>
                <a:latin typeface="Futura Std Light" pitchFamily="34" charset="0"/>
                <a:ea typeface="+mj-ea"/>
                <a:cs typeface="+mj-cs"/>
              </a:rPr>
              <a:t>you </a:t>
            </a:r>
            <a:r>
              <a:rPr lang="en-US" sz="2000" noProof="0" dirty="0" smtClean="0">
                <a:solidFill>
                  <a:srgbClr val="808080"/>
                </a:solidFill>
                <a:latin typeface="Futura Std Light" pitchFamily="34" charset="0"/>
                <a:ea typeface="+mj-ea"/>
                <a:cs typeface="+mj-cs"/>
              </a:rPr>
              <a:t>talk!</a:t>
            </a:r>
            <a:endParaRPr kumimoji="0" lang="en-US" sz="2000" b="0" i="0" u="none" strike="noStrike" kern="1200" cap="none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Futura Std Light" pitchFamily="34" charset="0"/>
              <a:ea typeface="+mj-ea"/>
              <a:cs typeface="+mj-cs"/>
            </a:endParaRPr>
          </a:p>
        </p:txBody>
      </p:sp>
      <p:pic>
        <p:nvPicPr>
          <p:cNvPr id="8" name="Picture 7" descr="octotrike_log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0200" y="3416300"/>
            <a:ext cx="2794000" cy="3441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 anchor="b">
            <a:noAutofit/>
          </a:bodyPr>
          <a:lstStyle/>
          <a:p>
            <a:pPr algn="l"/>
            <a:r>
              <a:rPr lang="en-US" sz="5000" dirty="0" smtClean="0">
                <a:latin typeface="Futura Std Book" pitchFamily="34" charset="0"/>
              </a:rPr>
              <a:t>Why</a:t>
            </a:r>
            <a:endParaRPr lang="en-US" sz="5000" dirty="0">
              <a:latin typeface="Futura Std Book" pitchFamily="34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49243-86AC-4612-A7CA-1C2A9AFF4DA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2514600"/>
            <a:ext cx="73152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Division of labor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System analysis vs. security analysis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Effective use of minions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Quality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Experienced folks find more holes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More consistent quality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Easily reviewable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Speed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Less work to get the same results*</a:t>
            </a:r>
          </a:p>
          <a:p>
            <a:pPr marL="685800" lvl="1" indent="-228600"/>
            <a:endParaRPr lang="en-US" sz="1400" dirty="0" smtClean="0">
              <a:latin typeface="Futura Std Light" pitchFamily="34" charset="0"/>
            </a:endParaRPr>
          </a:p>
          <a:p>
            <a:pPr marL="685800" lvl="1" indent="-228600"/>
            <a:endParaRPr lang="en-US" sz="1400" dirty="0" smtClean="0">
              <a:latin typeface="Futura Std Light" pitchFamily="34" charset="0"/>
            </a:endParaRPr>
          </a:p>
          <a:p>
            <a:pPr marL="0" lvl="1" indent="-228600"/>
            <a:r>
              <a:rPr lang="en-US" sz="1400" dirty="0" smtClean="0">
                <a:latin typeface="Futura Std Light" pitchFamily="34" charset="0"/>
              </a:rPr>
              <a:t>* If you were missing more than 50% before, you will probably have to do more work.  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828800" y="1524000"/>
            <a:ext cx="65532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 smtClean="0">
                <a:solidFill>
                  <a:srgbClr val="808080"/>
                </a:solidFill>
                <a:latin typeface="Futura Std Light" pitchFamily="34" charset="0"/>
                <a:ea typeface="+mj-ea"/>
                <a:cs typeface="+mj-cs"/>
              </a:rPr>
              <a:t>Why is </a:t>
            </a:r>
            <a:r>
              <a:rPr lang="en-US" sz="2000" noProof="0" dirty="0" smtClean="0">
                <a:solidFill>
                  <a:srgbClr val="808080"/>
                </a:solidFill>
                <a:latin typeface="Futura Std Light" pitchFamily="34" charset="0"/>
                <a:ea typeface="+mj-ea"/>
                <a:cs typeface="+mj-cs"/>
              </a:rPr>
              <a:t>HAZOP analysis better than threat trees?</a:t>
            </a:r>
            <a:endParaRPr kumimoji="0" lang="en-US" sz="2000" b="0" i="0" u="none" strike="noStrike" kern="1200" cap="none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Futura Std Ligh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 anchor="b">
            <a:noAutofit/>
          </a:bodyPr>
          <a:lstStyle/>
          <a:p>
            <a:pPr algn="l"/>
            <a:r>
              <a:rPr lang="en-US" sz="5000" dirty="0" smtClean="0">
                <a:latin typeface="Futura Std Book" pitchFamily="34" charset="0"/>
              </a:rPr>
              <a:t>How – Process Overview</a:t>
            </a:r>
            <a:endParaRPr lang="en-US" sz="5000" dirty="0">
              <a:latin typeface="Futura Std Book" pitchFamily="34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49243-86AC-4612-A7CA-1C2A9AFF4DA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2514600"/>
            <a:ext cx="73152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Preparation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Set security objectives </a:t>
            </a:r>
            <a:r>
              <a:rPr lang="en-US" sz="1400" dirty="0" smtClean="0">
                <a:solidFill>
                  <a:schemeClr val="accent2"/>
                </a:solidFill>
                <a:latin typeface="Futura Std Light" pitchFamily="34" charset="0"/>
              </a:rPr>
              <a:t>(Actors, Data Model, Intended Actions, Threats, Security Objectives)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Document static architecture (e.g. data flow diagram; optional for HAZOP)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Document use case or other sequence of steps </a:t>
            </a:r>
            <a:r>
              <a:rPr lang="en-US" sz="1400" dirty="0" smtClean="0">
                <a:solidFill>
                  <a:schemeClr val="accent2"/>
                </a:solidFill>
                <a:latin typeface="Futura Std Light" pitchFamily="34" charset="0"/>
              </a:rPr>
              <a:t>(Actors, Data Model, Use Case Details A-L)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HAZOP analysis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Vary each element of each step </a:t>
            </a:r>
            <a:r>
              <a:rPr lang="en-US" sz="1400" dirty="0" smtClean="0">
                <a:solidFill>
                  <a:schemeClr val="accent2"/>
                </a:solidFill>
                <a:latin typeface="Futura Std Light" pitchFamily="34" charset="0"/>
              </a:rPr>
              <a:t>(Use Case Details M-P)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latin typeface="Futura Std Light" pitchFamily="34" charset="0"/>
              </a:rPr>
              <a:t>Analyze meaningful variations for security implications </a:t>
            </a:r>
            <a:r>
              <a:rPr lang="en-US" sz="1400" dirty="0" smtClean="0">
                <a:solidFill>
                  <a:schemeClr val="accent2"/>
                </a:solidFill>
                <a:latin typeface="Futura Std Light" pitchFamily="34" charset="0"/>
              </a:rPr>
              <a:t>(Use Case Details Q-AE)</a:t>
            </a:r>
          </a:p>
          <a:p>
            <a:pPr marL="228600" lvl="1" indent="-228600">
              <a:buFont typeface="Arial" pitchFamily="34" charset="0"/>
              <a:buChar char="•"/>
            </a:pPr>
            <a:r>
              <a:rPr lang="en-US" sz="2400" dirty="0" smtClean="0">
                <a:latin typeface="Futura Std Light" pitchFamily="34" charset="0"/>
                <a:cs typeface="AngsanaUPC" pitchFamily="18" charset="-34"/>
              </a:rPr>
              <a:t>Use HAZOP analysis results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Futura Std Light" pitchFamily="34" charset="0"/>
              </a:rPr>
              <a:t>Plan mitigations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Futura Std Light" pitchFamily="34" charset="0"/>
              </a:rPr>
              <a:t>Plan implementation reviews 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828800" y="1524000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 smtClean="0">
                <a:solidFill>
                  <a:srgbClr val="808080"/>
                </a:solidFill>
                <a:latin typeface="Futura Std Light" pitchFamily="34" charset="0"/>
                <a:ea typeface="+mj-ea"/>
                <a:cs typeface="+mj-cs"/>
              </a:rPr>
              <a:t>What do I do</a:t>
            </a:r>
            <a:r>
              <a:rPr lang="en-US" sz="2000" noProof="0" dirty="0" smtClean="0">
                <a:solidFill>
                  <a:srgbClr val="808080"/>
                </a:solidFill>
                <a:latin typeface="Futura Std Light" pitchFamily="34" charset="0"/>
                <a:ea typeface="+mj-ea"/>
                <a:cs typeface="+mj-cs"/>
              </a:rPr>
              <a:t>?</a:t>
            </a:r>
            <a:endParaRPr kumimoji="0" lang="en-US" sz="2000" b="0" i="0" u="none" strike="noStrike" kern="1200" cap="none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Futura Std Ligh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 anchor="b">
            <a:noAutofit/>
          </a:bodyPr>
          <a:lstStyle/>
          <a:p>
            <a:pPr algn="l"/>
            <a:r>
              <a:rPr lang="en-US" sz="5000" dirty="0" smtClean="0">
                <a:latin typeface="Futura Std Book" pitchFamily="34" charset="0"/>
              </a:rPr>
              <a:t>What – Example Overview</a:t>
            </a:r>
            <a:endParaRPr lang="en-US" sz="5000" dirty="0">
              <a:latin typeface="Futura Std Book" pitchFamily="34" charset="0"/>
            </a:endParaRPr>
          </a:p>
        </p:txBody>
      </p:sp>
      <p:sp>
        <p:nvSpPr>
          <p:cNvPr id="11" name="Slide Number Placeholder 1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449243-86AC-4612-A7CA-1C2A9AFF4DA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1828800" y="1524000"/>
            <a:ext cx="48768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2000" dirty="0" smtClean="0">
                <a:solidFill>
                  <a:srgbClr val="808080"/>
                </a:solidFill>
                <a:latin typeface="Futura Std Light" pitchFamily="34" charset="0"/>
              </a:rPr>
              <a:t>What should it look like before I start?</a:t>
            </a:r>
            <a:endParaRPr lang="en-US" sz="2000" dirty="0">
              <a:solidFill>
                <a:srgbClr val="808080"/>
              </a:solidFill>
              <a:latin typeface="Futura Std Light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2590800"/>
            <a:ext cx="8362950" cy="16359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 anchor="b">
            <a:noAutofit/>
          </a:bodyPr>
          <a:lstStyle/>
          <a:p>
            <a:pPr algn="l"/>
            <a:r>
              <a:rPr lang="en-US" sz="5000" dirty="0" smtClean="0">
                <a:latin typeface="Futura Std Book" pitchFamily="34" charset="0"/>
              </a:rPr>
              <a:t>What – Example Overview</a:t>
            </a:r>
            <a:endParaRPr lang="en-US" sz="5000" dirty="0">
              <a:latin typeface="Futura Std Book" pitchFamily="34" charset="0"/>
            </a:endParaRPr>
          </a:p>
        </p:txBody>
      </p:sp>
      <p:sp>
        <p:nvSpPr>
          <p:cNvPr id="11" name="Slide Number Placeholder 1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449243-86AC-4612-A7CA-1C2A9AFF4DA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1828800" y="1524000"/>
            <a:ext cx="48768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2000" dirty="0" smtClean="0">
                <a:solidFill>
                  <a:srgbClr val="808080"/>
                </a:solidFill>
                <a:latin typeface="Futura Std Light" pitchFamily="34" charset="0"/>
              </a:rPr>
              <a:t>What should it look like before I start?</a:t>
            </a:r>
            <a:endParaRPr lang="en-US" sz="2000" dirty="0">
              <a:solidFill>
                <a:srgbClr val="808080"/>
              </a:solidFill>
              <a:latin typeface="Futura Std Light" pitchFamily="34" charset="0"/>
            </a:endParaRP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1600200" y="2514600"/>
          <a:ext cx="6151563" cy="3371850"/>
        </p:xfrm>
        <a:graphic>
          <a:graphicData uri="http://schemas.openxmlformats.org/presentationml/2006/ole">
            <p:oleObj spid="_x0000_s43010" name="Visio" r:id="rId4" imgW="5187315" imgH="2844059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 anchor="b">
            <a:noAutofit/>
          </a:bodyPr>
          <a:lstStyle/>
          <a:p>
            <a:pPr algn="l"/>
            <a:r>
              <a:rPr lang="en-US" sz="5000" dirty="0" smtClean="0">
                <a:latin typeface="Futura Std Book" pitchFamily="34" charset="0"/>
              </a:rPr>
              <a:t>What – Example Overview</a:t>
            </a:r>
            <a:endParaRPr lang="en-US" sz="5000" dirty="0">
              <a:latin typeface="Futura Std Book" pitchFamily="34" charset="0"/>
            </a:endParaRPr>
          </a:p>
        </p:txBody>
      </p:sp>
      <p:sp>
        <p:nvSpPr>
          <p:cNvPr id="11" name="Slide Number Placeholder 1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449243-86AC-4612-A7CA-1C2A9AFF4DA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1828800" y="1524000"/>
            <a:ext cx="48768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2000" dirty="0" smtClean="0">
                <a:solidFill>
                  <a:srgbClr val="808080"/>
                </a:solidFill>
                <a:latin typeface="Futura Std Light" pitchFamily="34" charset="0"/>
              </a:rPr>
              <a:t>What should it look like before I start?</a:t>
            </a:r>
            <a:endParaRPr lang="en-US" sz="2000" dirty="0">
              <a:solidFill>
                <a:srgbClr val="808080"/>
              </a:solidFill>
              <a:latin typeface="Futura Std Light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286000"/>
            <a:ext cx="8538038" cy="3429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 - Slide Template - v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 - Slide Template - v3.potx</Template>
  <TotalTime>0</TotalTime>
  <Words>1064</Words>
  <Application>Microsoft Macintosh PowerPoint</Application>
  <PresentationFormat>On-screen Show (4:3)</PresentationFormat>
  <Paragraphs>170</Paragraphs>
  <Slides>17</Slides>
  <Notes>17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SL - Slide Template - v3</vt:lpstr>
      <vt:lpstr>Microsoft Visio Drawing</vt:lpstr>
      <vt:lpstr> HAZOP Analysis </vt:lpstr>
      <vt:lpstr>What – Overview</vt:lpstr>
      <vt:lpstr>What – Fair Warning</vt:lpstr>
      <vt:lpstr>Where</vt:lpstr>
      <vt:lpstr>Why</vt:lpstr>
      <vt:lpstr>How – Process Overview</vt:lpstr>
      <vt:lpstr>What – Example Overview</vt:lpstr>
      <vt:lpstr>What – Example Overview</vt:lpstr>
      <vt:lpstr>What – Example Overview</vt:lpstr>
      <vt:lpstr>How – Varying a Step</vt:lpstr>
      <vt:lpstr>What – Example Variation</vt:lpstr>
      <vt:lpstr>How – Analyzing a Variation</vt:lpstr>
      <vt:lpstr>What – Example Analysis</vt:lpstr>
      <vt:lpstr>How – Shortcuts</vt:lpstr>
      <vt:lpstr>How – Reviewing </vt:lpstr>
      <vt:lpstr>How – Using the Results</vt:lpstr>
      <vt:lpstr>Who – Contacts and Credits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Brenda Larcom</dc:creator>
  <cp:lastModifiedBy/>
  <cp:revision>1</cp:revision>
  <dcterms:created xsi:type="dcterms:W3CDTF">2010-12-11T17:32:37Z</dcterms:created>
  <dcterms:modified xsi:type="dcterms:W3CDTF">2010-12-12T04:02:52Z</dcterms:modified>
</cp:coreProperties>
</file>